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99"/>
  </p:notesMasterIdLst>
  <p:sldIdLst>
    <p:sldId id="256" r:id="rId5"/>
    <p:sldId id="2973" r:id="rId6"/>
    <p:sldId id="2963" r:id="rId7"/>
    <p:sldId id="995" r:id="rId8"/>
    <p:sldId id="996" r:id="rId9"/>
    <p:sldId id="2965" r:id="rId10"/>
    <p:sldId id="265" r:id="rId11"/>
    <p:sldId id="2959" r:id="rId12"/>
    <p:sldId id="2946" r:id="rId13"/>
    <p:sldId id="2950" r:id="rId14"/>
    <p:sldId id="2951" r:id="rId15"/>
    <p:sldId id="2948" r:id="rId16"/>
    <p:sldId id="2949" r:id="rId17"/>
    <p:sldId id="2939" r:id="rId18"/>
    <p:sldId id="990" r:id="rId19"/>
    <p:sldId id="2940" r:id="rId20"/>
    <p:sldId id="2941" r:id="rId21"/>
    <p:sldId id="2964" r:id="rId22"/>
    <p:sldId id="2971" r:id="rId23"/>
    <p:sldId id="382" r:id="rId24"/>
    <p:sldId id="2972" r:id="rId25"/>
    <p:sldId id="379" r:id="rId26"/>
    <p:sldId id="380" r:id="rId27"/>
    <p:sldId id="392" r:id="rId28"/>
    <p:sldId id="377" r:id="rId29"/>
    <p:sldId id="1074" r:id="rId30"/>
    <p:sldId id="2969" r:id="rId31"/>
    <p:sldId id="2970" r:id="rId32"/>
    <p:sldId id="1073" r:id="rId33"/>
    <p:sldId id="2957" r:id="rId34"/>
    <p:sldId id="2672" r:id="rId35"/>
    <p:sldId id="2674" r:id="rId36"/>
    <p:sldId id="2947" r:id="rId37"/>
    <p:sldId id="2677" r:id="rId38"/>
    <p:sldId id="393" r:id="rId39"/>
    <p:sldId id="426" r:id="rId40"/>
    <p:sldId id="2678" r:id="rId41"/>
    <p:sldId id="424" r:id="rId42"/>
    <p:sldId id="425" r:id="rId43"/>
    <p:sldId id="2679" r:id="rId44"/>
    <p:sldId id="430" r:id="rId45"/>
    <p:sldId id="402" r:id="rId46"/>
    <p:sldId id="403" r:id="rId47"/>
    <p:sldId id="405" r:id="rId48"/>
    <p:sldId id="406" r:id="rId49"/>
    <p:sldId id="408" r:id="rId50"/>
    <p:sldId id="2738" r:id="rId51"/>
    <p:sldId id="431" r:id="rId52"/>
    <p:sldId id="2937" r:id="rId53"/>
    <p:sldId id="2938" r:id="rId54"/>
    <p:sldId id="2933" r:id="rId55"/>
    <p:sldId id="2934" r:id="rId56"/>
    <p:sldId id="2935" r:id="rId57"/>
    <p:sldId id="2936" r:id="rId58"/>
    <p:sldId id="2967" r:id="rId59"/>
    <p:sldId id="2671" r:id="rId60"/>
    <p:sldId id="263" r:id="rId61"/>
    <p:sldId id="939" r:id="rId62"/>
    <p:sldId id="2932" r:id="rId63"/>
    <p:sldId id="977" r:id="rId64"/>
    <p:sldId id="1053" r:id="rId65"/>
    <p:sldId id="2918" r:id="rId66"/>
    <p:sldId id="2897" r:id="rId67"/>
    <p:sldId id="1070" r:id="rId68"/>
    <p:sldId id="1071" r:id="rId69"/>
    <p:sldId id="1072" r:id="rId70"/>
    <p:sldId id="1060" r:id="rId71"/>
    <p:sldId id="2896" r:id="rId72"/>
    <p:sldId id="2968" r:id="rId73"/>
    <p:sldId id="2904" r:id="rId74"/>
    <p:sldId id="2919" r:id="rId75"/>
    <p:sldId id="2884" r:id="rId76"/>
    <p:sldId id="2952" r:id="rId77"/>
    <p:sldId id="2942" r:id="rId78"/>
    <p:sldId id="2943" r:id="rId79"/>
    <p:sldId id="2920" r:id="rId80"/>
    <p:sldId id="968" r:id="rId81"/>
    <p:sldId id="2944" r:id="rId82"/>
    <p:sldId id="2945" r:id="rId83"/>
    <p:sldId id="2953" r:id="rId84"/>
    <p:sldId id="2954" r:id="rId85"/>
    <p:sldId id="2955" r:id="rId86"/>
    <p:sldId id="2956" r:id="rId87"/>
    <p:sldId id="2916" r:id="rId88"/>
    <p:sldId id="2721" r:id="rId89"/>
    <p:sldId id="2719" r:id="rId90"/>
    <p:sldId id="923" r:id="rId91"/>
    <p:sldId id="525" r:id="rId92"/>
    <p:sldId id="863" r:id="rId93"/>
    <p:sldId id="2960" r:id="rId94"/>
    <p:sldId id="2962" r:id="rId95"/>
    <p:sldId id="2958" r:id="rId96"/>
    <p:sldId id="2961" r:id="rId97"/>
    <p:sldId id="2966"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47</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75</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4.png"/><Relationship Id="rId4" Type="http://schemas.openxmlformats.org/officeDocument/2006/relationships/hyperlink" Target="https://youtu.be/qebjdwoZ7SQ"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6.png"/><Relationship Id="rId4" Type="http://schemas.openxmlformats.org/officeDocument/2006/relationships/hyperlink" Target="https://www.youtube.com/watch?v=hkmoZ8e5Qn0"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8.png"/><Relationship Id="rId4" Type="http://schemas.openxmlformats.org/officeDocument/2006/relationships/hyperlink" Target="https://youtu.be/_EKgwOAAWZA"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9.png"/><Relationship Id="rId4" Type="http://schemas.openxmlformats.org/officeDocument/2006/relationships/hyperlink" Target="https://youtu.be/AADZo73yrq4?t=78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3" Type="http://schemas.openxmlformats.org/officeDocument/2006/relationships/image" Target="../media/image50.tiff"/><Relationship Id="rId18" Type="http://schemas.openxmlformats.org/officeDocument/2006/relationships/image" Target="../media/image53.tiff"/><Relationship Id="rId26" Type="http://schemas.openxmlformats.org/officeDocument/2006/relationships/hyperlink" Target="https://www.amd.com/en" TargetMode="External"/><Relationship Id="rId39" Type="http://schemas.openxmlformats.org/officeDocument/2006/relationships/image" Target="../media/image65.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6.tiff"/><Relationship Id="rId12" Type="http://schemas.openxmlformats.org/officeDocument/2006/relationships/image" Target="../media/image49.tiff"/><Relationship Id="rId17" Type="http://schemas.openxmlformats.org/officeDocument/2006/relationships/hyperlink" Target="https://creativecommons.org/" TargetMode="External"/><Relationship Id="rId25" Type="http://schemas.openxmlformats.org/officeDocument/2006/relationships/image" Target="../media/image58.jpeg"/><Relationship Id="rId33" Type="http://schemas.openxmlformats.org/officeDocument/2006/relationships/image" Target="../media/image62.png"/><Relationship Id="rId38" Type="http://schemas.openxmlformats.org/officeDocument/2006/relationships/hyperlink" Target="http://holacracy.org/" TargetMode="External"/><Relationship Id="rId2" Type="http://schemas.openxmlformats.org/officeDocument/2006/relationships/image" Target="../media/image43.tiff"/><Relationship Id="rId16" Type="http://schemas.openxmlformats.org/officeDocument/2006/relationships/image" Target="../media/image52.png"/><Relationship Id="rId20" Type="http://schemas.openxmlformats.org/officeDocument/2006/relationships/image" Target="../media/image55.tiff"/><Relationship Id="rId29"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4.png"/><Relationship Id="rId40" Type="http://schemas.openxmlformats.org/officeDocument/2006/relationships/image" Target="../media/image66.jpeg"/><Relationship Id="rId5" Type="http://schemas.openxmlformats.org/officeDocument/2006/relationships/image" Target="../media/image45.png"/><Relationship Id="rId15" Type="http://schemas.openxmlformats.org/officeDocument/2006/relationships/image" Target="../media/image51.png"/><Relationship Id="rId23" Type="http://schemas.openxmlformats.org/officeDocument/2006/relationships/image" Target="../media/image57.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8.tiff"/><Relationship Id="rId19" Type="http://schemas.openxmlformats.org/officeDocument/2006/relationships/image" Target="../media/image54.jpeg"/><Relationship Id="rId31" Type="http://schemas.openxmlformats.org/officeDocument/2006/relationships/image" Target="../media/image61.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6.jpeg"/><Relationship Id="rId27" Type="http://schemas.openxmlformats.org/officeDocument/2006/relationships/image" Target="../media/image59.png"/><Relationship Id="rId30" Type="http://schemas.openxmlformats.org/officeDocument/2006/relationships/hyperlink" Target="https://bdtechtalks.com/2016/09/07/what-is-blockchain/" TargetMode="External"/><Relationship Id="rId35" Type="http://schemas.openxmlformats.org/officeDocument/2006/relationships/image" Target="../media/image63.png"/><Relationship Id="rId8" Type="http://schemas.openxmlformats.org/officeDocument/2006/relationships/image" Target="../media/image47.tiff"/><Relationship Id="rId3" Type="http://schemas.openxmlformats.org/officeDocument/2006/relationships/image" Target="../media/image4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8.png"/><Relationship Id="rId4" Type="http://schemas.openxmlformats.org/officeDocument/2006/relationships/hyperlink" Target="https://www.di.ens.fr/~cousot/publications.www/CousotCousot-POPL14-ACM-p2-3-2014.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71.jpeg"/><Relationship Id="rId5" Type="http://schemas.openxmlformats.org/officeDocument/2006/relationships/hyperlink" Target="https://en.wikipedia.org/wiki/Rosetta_Stone" TargetMode="Externa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4.png"/><Relationship Id="rId4" Type="http://schemas.openxmlformats.org/officeDocument/2006/relationships/hyperlink" Target="https://youtu.be/HasvumXl_v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7.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8.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2.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81.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6.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4.png"/><Relationship Id="rId5" Type="http://schemas.openxmlformats.org/officeDocument/2006/relationships/image" Target="../media/image83.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6.e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6.e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1.xml"/><Relationship Id="rId7" Type="http://schemas.openxmlformats.org/officeDocument/2006/relationships/image" Target="../media/image90.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9.png"/><Relationship Id="rId5" Type="http://schemas.openxmlformats.org/officeDocument/2006/relationships/image" Target="../media/image85.jpeg"/><Relationship Id="rId4" Type="http://schemas.openxmlformats.org/officeDocument/2006/relationships/image" Target="../media/image88.png"/><Relationship Id="rId9" Type="http://schemas.openxmlformats.org/officeDocument/2006/relationships/image" Target="../media/image87.emf"/></Relationships>
</file>

<file path=ppt/slides/_rels/slide43.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notesSlide" Target="../notesSlides/notesSlide32.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91.emf"/><Relationship Id="rId5" Type="http://schemas.openxmlformats.org/officeDocument/2006/relationships/oleObject" Target="../embeddings/oleObject10.bin"/><Relationship Id="rId4" Type="http://schemas.openxmlformats.org/officeDocument/2006/relationships/image" Target="../media/image8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5.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4.png"/><Relationship Id="rId5" Type="http://schemas.openxmlformats.org/officeDocument/2006/relationships/image" Target="../media/image93.emf"/><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5.emf"/><Relationship Id="rId4"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96.png"/><Relationship Id="rId4" Type="http://schemas.openxmlformats.org/officeDocument/2006/relationships/hyperlink" Target="https://youtu.be/HyznrdDSSGM"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7.png"/><Relationship Id="rId4" Type="http://schemas.openxmlformats.org/officeDocument/2006/relationships/hyperlink" Target="https://youtu.be/cNN_tTXABUA"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0.png"/><Relationship Id="rId4" Type="http://schemas.openxmlformats.org/officeDocument/2006/relationships/image" Target="../media/image6.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image" Target="../media/image108.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5.png"/><Relationship Id="rId9"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9.png"/><Relationship Id="rId7" Type="http://schemas.openxmlformats.org/officeDocument/2006/relationships/hyperlink" Target="https://www.di.ens.fr/~cousot/AI/" TargetMode="External"/><Relationship Id="rId12" Type="http://schemas.openxmlformats.org/officeDocument/2006/relationships/image" Target="../media/image113.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2.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1.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7.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hyperlink" Target="https://en.wikipedia.org/wiki/Commutative_diagram" TargetMode="External"/><Relationship Id="rId10" Type="http://schemas.openxmlformats.org/officeDocument/2006/relationships/image" Target="../media/image18.png"/><Relationship Id="rId4" Type="http://schemas.openxmlformats.org/officeDocument/2006/relationships/image" Target="../media/image15.jpeg"/><Relationship Id="rId9" Type="http://schemas.openxmlformats.org/officeDocument/2006/relationships/hyperlink" Target="https://journals.openedition.org/bibnum/524?lang=e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2.jpeg"/><Relationship Id="rId4" Type="http://schemas.openxmlformats.org/officeDocument/2006/relationships/hyperlink" Target="https://en.wikipedia.org/wiki/File:Pacioli_summa_stamp.jpg" TargetMode="External"/></Relationships>
</file>

<file path=ppt/slides/_rels/slide7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4.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7.png"/><Relationship Id="rId4" Type="http://schemas.openxmlformats.org/officeDocument/2006/relationships/image" Target="../media/image133.jpeg"/><Relationship Id="rId9"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jpeg"/><Relationship Id="rId4" Type="http://schemas.openxmlformats.org/officeDocument/2006/relationships/hyperlink" Target="https://en.wikipedia.org/wiki/File:WilliamRowanHamilton.jpeg"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43.png"/><Relationship Id="rId4" Type="http://schemas.openxmlformats.org/officeDocument/2006/relationships/image" Target="../media/image140.jpe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hyperlink" Target="file:///Users/bkoo/Downloads/mathematics-06-00152-1.pdf" TargetMode="External"/><Relationship Id="rId4" Type="http://schemas.openxmlformats.org/officeDocument/2006/relationships/image" Target="../media/image144.png"/></Relationships>
</file>

<file path=ppt/slides/_rels/slide7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7.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47.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8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3.png"/><Relationship Id="rId4" Type="http://schemas.openxmlformats.org/officeDocument/2006/relationships/hyperlink" Target="http://flint.cs.yale.edu/cs428/coq/sf/Imp.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5.png"/></Relationships>
</file>

<file path=ppt/slides/_rels/slide8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57.gif"/></Relationships>
</file>

<file path=ppt/slides/_rels/slide8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tiff"/><Relationship Id="rId1" Type="http://schemas.openxmlformats.org/officeDocument/2006/relationships/slideLayout" Target="../slideLayouts/slideLayout10.xml"/><Relationship Id="rId6" Type="http://schemas.openxmlformats.org/officeDocument/2006/relationships/image" Target="../media/image166.tiff"/><Relationship Id="rId5" Type="http://schemas.openxmlformats.org/officeDocument/2006/relationships/image" Target="../media/image165.tiff"/><Relationship Id="rId4" Type="http://schemas.openxmlformats.org/officeDocument/2006/relationships/image" Target="../media/image164.tif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92.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3.png"/><Relationship Id="rId18" Type="http://schemas.openxmlformats.org/officeDocument/2006/relationships/image" Target="../media/image122.png"/><Relationship Id="rId26" Type="http://schemas.openxmlformats.org/officeDocument/2006/relationships/image" Target="../media/image179.png"/><Relationship Id="rId3" Type="http://schemas.openxmlformats.org/officeDocument/2006/relationships/notesSlide" Target="../notesSlides/notesSlide60.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70.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75.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76.tiff"/><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2.png"/><Relationship Id="rId24" Type="http://schemas.openxmlformats.org/officeDocument/2006/relationships/image" Target="../media/image178.png"/><Relationship Id="rId5" Type="http://schemas.openxmlformats.org/officeDocument/2006/relationships/image" Target="../media/image169.png"/><Relationship Id="rId15" Type="http://schemas.openxmlformats.org/officeDocument/2006/relationships/image" Target="../media/image164.tiff"/><Relationship Id="rId23" Type="http://schemas.openxmlformats.org/officeDocument/2006/relationships/hyperlink" Target="https://ccl.northwestern.edu/netlogo/" TargetMode="External"/><Relationship Id="rId28" Type="http://schemas.openxmlformats.org/officeDocument/2006/relationships/image" Target="../media/image180.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71.png"/><Relationship Id="rId14" Type="http://schemas.openxmlformats.org/officeDocument/2006/relationships/image" Target="../media/image174.png"/><Relationship Id="rId22" Type="http://schemas.openxmlformats.org/officeDocument/2006/relationships/image" Target="../media/image177.png"/><Relationship Id="rId27" Type="http://schemas.openxmlformats.org/officeDocument/2006/relationships/hyperlink" Target="http://www.wolframalpha.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hyperlink" Target="https://youtu.be/qGEOHCXLJrI"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183.png"/><Relationship Id="rId4"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54804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0299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46668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8789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31164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800" dirty="0"/>
              <a:t>Architecture: stable properties of a system</a:t>
            </a:r>
          </a:p>
          <a:p>
            <a:pPr lvl="1"/>
            <a:r>
              <a:rPr lang="en-US" sz="2000" dirty="0"/>
              <a:t>Architectural properties govern system performance</a:t>
            </a:r>
          </a:p>
          <a:p>
            <a:pPr lvl="1"/>
            <a:r>
              <a:rPr lang="en-US" sz="2000" dirty="0"/>
              <a:t>Architectural classification guides system design decisions</a:t>
            </a:r>
          </a:p>
          <a:p>
            <a:pPr lvl="1"/>
            <a:r>
              <a:rPr lang="en-US" sz="2000" dirty="0"/>
              <a:t>The essence of computing architecture is in: </a:t>
            </a:r>
          </a:p>
          <a:p>
            <a:pPr lvl="2"/>
            <a:r>
              <a:rPr lang="en-US" sz="2000" dirty="0"/>
              <a:t>arithmetic operations, storage, and communication</a:t>
            </a:r>
          </a:p>
          <a:p>
            <a:pPr lvl="2"/>
            <a:r>
              <a:rPr lang="en-US" sz="2000" dirty="0"/>
              <a:t>It relation to </a:t>
            </a:r>
            <a:r>
              <a:rPr lang="en-US" sz="2000" dirty="0">
                <a:hlinkClick r:id="rId3"/>
              </a:rPr>
              <a:t>CAP theorem</a:t>
            </a:r>
            <a:r>
              <a:rPr lang="en-US" sz="2000" dirty="0"/>
              <a:t>: </a:t>
            </a:r>
          </a:p>
          <a:p>
            <a:pPr lvl="3"/>
            <a:r>
              <a:rPr lang="en-US" sz="2000" dirty="0"/>
              <a:t>Consistency, Availability, Partition Tolerance</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22</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540"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342365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3889635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418069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588"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3288506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612"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182051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7127"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7128"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03082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660"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815982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75952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20714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986540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684"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2388301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708"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205767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732"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84465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247"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248"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780"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607493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804"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1356911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2510356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47</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89079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54</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82781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56</a:t>
            </a:fld>
            <a:endParaRPr lang="en-US"/>
          </a:p>
        </p:txBody>
      </p:sp>
    </p:spTree>
    <p:extLst>
      <p:ext uri="{BB962C8B-B14F-4D97-AF65-F5344CB8AC3E}">
        <p14:creationId xmlns:p14="http://schemas.microsoft.com/office/powerpoint/2010/main" val="67999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066976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955105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666396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3444413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86</a:t>
            </a:fld>
            <a:endParaRPr lang="en-US"/>
          </a:p>
        </p:txBody>
      </p:sp>
    </p:spTree>
    <p:extLst>
      <p:ext uri="{BB962C8B-B14F-4D97-AF65-F5344CB8AC3E}">
        <p14:creationId xmlns:p14="http://schemas.microsoft.com/office/powerpoint/2010/main" val="4094494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21018878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1351137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89</a:t>
            </a:fld>
            <a:endParaRPr lang="en-US"/>
          </a:p>
        </p:txBody>
      </p:sp>
    </p:spTree>
    <p:extLst>
      <p:ext uri="{BB962C8B-B14F-4D97-AF65-F5344CB8AC3E}">
        <p14:creationId xmlns:p14="http://schemas.microsoft.com/office/powerpoint/2010/main" val="45336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755</TotalTime>
  <Words>3987</Words>
  <Application>Microsoft Macintosh PowerPoint</Application>
  <PresentationFormat>On-screen Show (16:9)</PresentationFormat>
  <Paragraphs>666</Paragraphs>
  <Slides>94</Slides>
  <Notes>62</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94</vt:i4>
      </vt:variant>
    </vt:vector>
  </HeadingPairs>
  <TitlesOfParts>
    <vt:vector size="114"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Prelude</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Synchronization (Entanglement)</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403</cp:revision>
  <dcterms:modified xsi:type="dcterms:W3CDTF">2020-10-14T10:15:57Z</dcterms:modified>
</cp:coreProperties>
</file>